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3" autoAdjust="0"/>
    <p:restoredTop sz="94660"/>
  </p:normalViewPr>
  <p:slideViewPr>
    <p:cSldViewPr snapToGrid="0">
      <p:cViewPr varScale="1">
        <p:scale>
          <a:sx n="58" d="100"/>
          <a:sy n="58" d="100"/>
        </p:scale>
        <p:origin x="86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0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84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2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0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04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81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1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76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742D-1860-48DF-B5E4-58A47ED57AF4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FCE7-E551-46EC-9B8C-AE04663B2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2858423" y="936241"/>
            <a:ext cx="5480338" cy="5480047"/>
            <a:chOff x="580736" y="262911"/>
            <a:chExt cx="5480338" cy="5480047"/>
          </a:xfrm>
        </p:grpSpPr>
        <p:sp>
          <p:nvSpPr>
            <p:cNvPr id="4" name="Right Triangle 3"/>
            <p:cNvSpPr/>
            <p:nvPr/>
          </p:nvSpPr>
          <p:spPr>
            <a:xfrm>
              <a:off x="1729946" y="980303"/>
              <a:ext cx="3031524" cy="4539048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64597" y="518985"/>
              <a:ext cx="57665" cy="50168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Rounded Rectangle 5"/>
            <p:cNvSpPr/>
            <p:nvPr/>
          </p:nvSpPr>
          <p:spPr>
            <a:xfrm rot="-1800000">
              <a:off x="1764364" y="988607"/>
              <a:ext cx="123567" cy="2059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90466" y="1214667"/>
              <a:ext cx="117468" cy="12007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Rounded Rectangle 7"/>
            <p:cNvSpPr/>
            <p:nvPr/>
          </p:nvSpPr>
          <p:spPr>
            <a:xfrm rot="-1800000">
              <a:off x="4493176" y="5191378"/>
              <a:ext cx="236976" cy="219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05341" y="5121970"/>
              <a:ext cx="117468" cy="12007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Straight Connector 10"/>
            <p:cNvCxnSpPr>
              <a:stCxn id="7" idx="5"/>
            </p:cNvCxnSpPr>
            <p:nvPr/>
          </p:nvCxnSpPr>
          <p:spPr>
            <a:xfrm flipV="1">
              <a:off x="1890731" y="334108"/>
              <a:ext cx="1354977" cy="983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405341" y="4176346"/>
              <a:ext cx="1371205" cy="982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174023" y="422031"/>
              <a:ext cx="2602523" cy="375431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3360050">
              <a:off x="3419730" y="3281617"/>
              <a:ext cx="3908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15690 (Max length from shackle top to top)</a:t>
              </a:r>
              <a:endParaRPr kumimoji="1" lang="ja-JP" altLang="en-US" sz="1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059200" y="834423"/>
              <a:ext cx="905945" cy="633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790092" y="989094"/>
              <a:ext cx="2458916" cy="358290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3360050">
              <a:off x="3104499" y="3122765"/>
              <a:ext cx="26993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15490 </a:t>
              </a:r>
              <a:r>
                <a:rPr kumimoji="1" lang="en-US" altLang="ja-JP" sz="1400" dirty="0" smtClean="0"/>
                <a:t>(Furling Jib Luff length)</a:t>
              </a:r>
              <a:endParaRPr kumimoji="1" lang="ja-JP" altLang="en-US" sz="1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790092" y="703385"/>
              <a:ext cx="111370" cy="20222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 rot="3360050">
              <a:off x="2326304" y="1494532"/>
              <a:ext cx="2771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20</a:t>
              </a:r>
              <a:r>
                <a:rPr kumimoji="1" lang="en-US" altLang="ja-JP" sz="1400" dirty="0" smtClean="0"/>
                <a:t>0 (room for jib luff stretch)</a:t>
              </a:r>
              <a:endParaRPr kumimoji="1" lang="ja-JP" alt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23868" y="310295"/>
              <a:ext cx="12346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Halyard Swivel</a:t>
              </a:r>
              <a:endParaRPr kumimoji="1" lang="ja-JP" alt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70336" y="5156826"/>
              <a:ext cx="12907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Drum assembly</a:t>
              </a:r>
              <a:endParaRPr kumimoji="1" lang="ja-JP" alt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33855" y="4659909"/>
              <a:ext cx="10198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Shackle top</a:t>
              </a:r>
              <a:endParaRPr kumimoji="1" lang="ja-JP" alt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0736" y="1278037"/>
              <a:ext cx="10198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Shackle top</a:t>
              </a:r>
              <a:endParaRPr kumimoji="1" lang="ja-JP" altLang="en-US" sz="1200" dirty="0"/>
            </a:p>
          </p:txBody>
        </p:sp>
        <p:cxnSp>
          <p:nvCxnSpPr>
            <p:cNvPr id="35" name="Straight Arrow Connector 34"/>
            <p:cNvCxnSpPr>
              <a:endCxn id="7" idx="4"/>
            </p:cNvCxnSpPr>
            <p:nvPr/>
          </p:nvCxnSpPr>
          <p:spPr>
            <a:xfrm flipV="1">
              <a:off x="1477108" y="1334737"/>
              <a:ext cx="372092" cy="1326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907934" y="648775"/>
              <a:ext cx="222649" cy="3403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3"/>
              <a:endCxn id="9" idx="0"/>
            </p:cNvCxnSpPr>
            <p:nvPr/>
          </p:nvCxnSpPr>
          <p:spPr>
            <a:xfrm>
              <a:off x="4153686" y="4798409"/>
              <a:ext cx="310389" cy="3235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947746" y="5112755"/>
              <a:ext cx="527538" cy="9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4282252" y="5130272"/>
              <a:ext cx="6805" cy="37149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477108" y="5219738"/>
              <a:ext cx="28655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400" dirty="0" smtClean="0"/>
                <a:t>240</a:t>
              </a:r>
            </a:p>
            <a:p>
              <a:pPr algn="r"/>
              <a:r>
                <a:rPr kumimoji="1" lang="en-US" altLang="ja-JP" sz="1400" dirty="0" smtClean="0"/>
                <a:t> (deck surface  to shackle top)</a:t>
              </a:r>
              <a:endParaRPr kumimoji="1" lang="ja-JP" altLang="en-US" sz="14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377440" y="332510"/>
            <a:ext cx="37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Salona41 Furling Jib sail measurement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4348842" y="62656"/>
            <a:ext cx="325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Salona41 Lazy</a:t>
            </a:r>
            <a:r>
              <a:rPr kumimoji="1" lang="ja-JP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bag measurement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 flipH="1">
            <a:off x="261906" y="199984"/>
            <a:ext cx="7620109" cy="6603587"/>
            <a:chOff x="261906" y="199984"/>
            <a:chExt cx="7620109" cy="6603587"/>
          </a:xfrm>
        </p:grpSpPr>
        <p:sp>
          <p:nvSpPr>
            <p:cNvPr id="5" name="Rectangle 4"/>
            <p:cNvSpPr/>
            <p:nvPr/>
          </p:nvSpPr>
          <p:spPr>
            <a:xfrm>
              <a:off x="6421871" y="683918"/>
              <a:ext cx="267251" cy="61196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7354" y="4612914"/>
              <a:ext cx="9022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smtClean="0"/>
                <a:t>Reef-1</a:t>
              </a:r>
              <a:endParaRPr kumimoji="1" lang="ja-JP" altLang="en-US" sz="1100" dirty="0"/>
            </a:p>
          </p:txBody>
        </p:sp>
        <p:sp>
          <p:nvSpPr>
            <p:cNvPr id="34" name="Rectangle 33"/>
            <p:cNvSpPr/>
            <p:nvPr/>
          </p:nvSpPr>
          <p:spPr>
            <a:xfrm rot="5400000">
              <a:off x="3166942" y="2029530"/>
              <a:ext cx="287514" cy="6094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03498" y="199984"/>
              <a:ext cx="11039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Mast</a:t>
              </a:r>
            </a:p>
            <a:p>
              <a:pPr algn="ctr"/>
              <a:r>
                <a:rPr lang="en-US" altLang="ja-JP" sz="1100" dirty="0" smtClean="0"/>
                <a:t>Side view</a:t>
              </a:r>
              <a:endParaRPr kumimoji="1" lang="ja-JP" altLang="en-US" sz="11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92274" y="4932862"/>
              <a:ext cx="10686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Boom</a:t>
              </a:r>
              <a:endParaRPr kumimoji="1" lang="ja-JP" altLang="en-US" sz="1400" dirty="0"/>
            </a:p>
          </p:txBody>
        </p:sp>
        <p:cxnSp>
          <p:nvCxnSpPr>
            <p:cNvPr id="3" name="Straight Connector 2"/>
            <p:cNvCxnSpPr/>
            <p:nvPr/>
          </p:nvCxnSpPr>
          <p:spPr>
            <a:xfrm flipV="1">
              <a:off x="6252519" y="3311613"/>
              <a:ext cx="500689" cy="123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35820" y="3323970"/>
              <a:ext cx="17388" cy="158469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392274" y="3323969"/>
              <a:ext cx="860245" cy="9102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4470977" y="4216052"/>
              <a:ext cx="938317" cy="42185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263609" y="4637905"/>
              <a:ext cx="4207369" cy="1686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63609" y="4654767"/>
              <a:ext cx="0" cy="2539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63609" y="4900429"/>
              <a:ext cx="6512491" cy="82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37" idx="3"/>
            </p:cNvCxnSpPr>
            <p:nvPr/>
          </p:nvCxnSpPr>
          <p:spPr>
            <a:xfrm flipV="1">
              <a:off x="6460893" y="5076619"/>
              <a:ext cx="228231" cy="1013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263609" y="5327873"/>
              <a:ext cx="6171227" cy="1024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928684" y="5361662"/>
              <a:ext cx="2808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smtClean="0"/>
                <a:t>A</a:t>
              </a:r>
              <a:endParaRPr kumimoji="1" lang="ja-JP" altLang="en-US" sz="11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34834" y="5086751"/>
              <a:ext cx="2840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/>
                <a:t>B</a:t>
              </a:r>
              <a:endParaRPr kumimoji="1" lang="ja-JP" altLang="en-US" sz="1100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276850" y="683918"/>
              <a:ext cx="153179" cy="61196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778016" y="199984"/>
              <a:ext cx="11039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Mast</a:t>
              </a:r>
            </a:p>
            <a:p>
              <a:pPr algn="ctr"/>
              <a:r>
                <a:rPr lang="en-US" altLang="ja-JP" sz="1100" dirty="0" smtClean="0"/>
                <a:t>Front view</a:t>
              </a:r>
              <a:endParaRPr kumimoji="1" lang="ja-JP" altLang="en-US" sz="11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7231538" y="5086750"/>
              <a:ext cx="217218" cy="10132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7206438" y="5109834"/>
              <a:ext cx="2856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 smtClean="0"/>
                <a:t>C</a:t>
              </a:r>
              <a:endParaRPr kumimoji="1" lang="ja-JP" altLang="en-US" sz="1100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951060" y="4821124"/>
              <a:ext cx="103384" cy="1117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60194" y="4833480"/>
              <a:ext cx="103384" cy="1117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996778" y="4945218"/>
              <a:ext cx="0" cy="8364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006026" y="4945218"/>
              <a:ext cx="17767" cy="14107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61906" y="4936756"/>
              <a:ext cx="27760" cy="13941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289666" y="5599040"/>
              <a:ext cx="7071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272081" y="6021859"/>
              <a:ext cx="1754295" cy="142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793239" y="1559605"/>
              <a:ext cx="9022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 smtClean="0"/>
                <a:t>Lazy Jack </a:t>
              </a:r>
              <a:endParaRPr kumimoji="1" lang="ja-JP" altLang="en-US" sz="1100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6333075" y="3323969"/>
              <a:ext cx="0" cy="15505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5411526" y="4250303"/>
              <a:ext cx="20350" cy="16728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460804" y="4595611"/>
              <a:ext cx="14931" cy="12103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5431876" y="5599040"/>
              <a:ext cx="9899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4470977" y="5599040"/>
              <a:ext cx="9899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089517" y="4183178"/>
              <a:ext cx="2936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 smtClean="0"/>
                <a:t>D</a:t>
              </a:r>
              <a:endParaRPr kumimoji="1" lang="ja-JP" altLang="en-US" sz="11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162803" y="4507990"/>
              <a:ext cx="2760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 smtClean="0"/>
                <a:t>E</a:t>
              </a:r>
              <a:endParaRPr kumimoji="1" lang="ja-JP" altLang="en-US" sz="11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56813" y="5380432"/>
              <a:ext cx="2760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 smtClean="0"/>
                <a:t>F</a:t>
              </a:r>
              <a:endParaRPr kumimoji="1" lang="ja-JP" altLang="en-US" sz="11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61974" y="5380432"/>
              <a:ext cx="2920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/>
                <a:t>G</a:t>
              </a:r>
              <a:endParaRPr kumimoji="1" lang="ja-JP" altLang="en-US" sz="11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79462" y="5378623"/>
              <a:ext cx="2936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b="1" dirty="0" smtClean="0"/>
                <a:t>H</a:t>
              </a:r>
              <a:endParaRPr kumimoji="1" lang="ja-JP" altLang="en-US" sz="11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51060" y="5792391"/>
              <a:ext cx="258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/>
                <a:t>I</a:t>
              </a:r>
              <a:endParaRPr kumimoji="1" lang="ja-JP" altLang="en-US" sz="1100" b="1" dirty="0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H="1">
              <a:off x="3898795" y="4884330"/>
              <a:ext cx="76" cy="31792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3632590" y="4979029"/>
              <a:ext cx="258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/>
                <a:t>J</a:t>
              </a:r>
              <a:endParaRPr kumimoji="1" lang="ja-JP" altLang="en-US" sz="1100" b="1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H="1">
              <a:off x="4226011" y="527222"/>
              <a:ext cx="1226723" cy="2520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4184822" y="3048000"/>
              <a:ext cx="50456" cy="1888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34" idx="1"/>
            </p:cNvCxnSpPr>
            <p:nvPr/>
          </p:nvCxnSpPr>
          <p:spPr>
            <a:xfrm flipH="1">
              <a:off x="3310699" y="3020657"/>
              <a:ext cx="918500" cy="1912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418370" y="415274"/>
              <a:ext cx="2234004" cy="2822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2424670" y="3218715"/>
              <a:ext cx="11459" cy="168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758096" y="3218715"/>
              <a:ext cx="1669922" cy="1718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1768554" y="4638507"/>
              <a:ext cx="9022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smtClean="0"/>
                <a:t>Reef-2</a:t>
              </a:r>
              <a:endParaRPr kumimoji="1" lang="ja-JP" altLang="en-US" sz="1100" dirty="0"/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4194224" y="4932861"/>
              <a:ext cx="15826" cy="16436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333368" y="4912263"/>
              <a:ext cx="2118" cy="16642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439557" y="4883427"/>
              <a:ext cx="14508" cy="16931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79633" y="4961685"/>
              <a:ext cx="15339" cy="17974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>
              <a:off x="4201893" y="6196935"/>
              <a:ext cx="22199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3348707" y="6334174"/>
              <a:ext cx="3073162" cy="1607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2466435" y="6478089"/>
              <a:ext cx="3958549" cy="2480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806695" y="6621182"/>
              <a:ext cx="5626143" cy="3621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5409294" y="4223881"/>
              <a:ext cx="12407" cy="6883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5263140" y="5984923"/>
              <a:ext cx="258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/>
                <a:t>K</a:t>
              </a:r>
              <a:endParaRPr kumimoji="1" lang="ja-JP" altLang="en-US" sz="1100" b="1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65316" y="6119153"/>
              <a:ext cx="258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/>
                <a:t>L</a:t>
              </a:r>
              <a:endParaRPr kumimoji="1" lang="ja-JP" altLang="en-US" sz="1100" b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437235" y="6314922"/>
              <a:ext cx="258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/>
                <a:t>M</a:t>
              </a:r>
              <a:endParaRPr kumimoji="1" lang="ja-JP" altLang="en-US" sz="1100" b="1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741447" y="6482859"/>
              <a:ext cx="258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/>
                <a:t>N</a:t>
              </a:r>
              <a:endParaRPr kumimoji="1" lang="ja-JP" altLang="en-US" sz="1100" b="1" dirty="0"/>
            </a:p>
          </p:txBody>
        </p:sp>
        <p:sp>
          <p:nvSpPr>
            <p:cNvPr id="147" name="Isosceles Triangle 146"/>
            <p:cNvSpPr/>
            <p:nvPr/>
          </p:nvSpPr>
          <p:spPr>
            <a:xfrm>
              <a:off x="774194" y="4859200"/>
              <a:ext cx="60378" cy="1017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Isosceles Triangle 147"/>
            <p:cNvSpPr/>
            <p:nvPr/>
          </p:nvSpPr>
          <p:spPr>
            <a:xfrm>
              <a:off x="2431544" y="4854059"/>
              <a:ext cx="45719" cy="814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3320544" y="4879459"/>
              <a:ext cx="45719" cy="814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Isosceles Triangle 149"/>
            <p:cNvSpPr/>
            <p:nvPr/>
          </p:nvSpPr>
          <p:spPr>
            <a:xfrm>
              <a:off x="4177794" y="4828659"/>
              <a:ext cx="45719" cy="8149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7860998" y="1235083"/>
            <a:ext cx="39374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A: Boom length 		:5910</a:t>
            </a:r>
          </a:p>
          <a:p>
            <a:r>
              <a:rPr lang="en-US" altLang="ja-JP" sz="1400" dirty="0" smtClean="0"/>
              <a:t>B: Mast side width 		:320</a:t>
            </a:r>
          </a:p>
          <a:p>
            <a:r>
              <a:rPr kumimoji="1" lang="en-US" altLang="ja-JP" sz="1400" dirty="0" smtClean="0"/>
              <a:t>C: Mast front width 		:120</a:t>
            </a:r>
          </a:p>
          <a:p>
            <a:r>
              <a:rPr lang="en-US" altLang="ja-JP" sz="1400" dirty="0" smtClean="0"/>
              <a:t>D: Main sail top height	:810</a:t>
            </a:r>
          </a:p>
          <a:p>
            <a:r>
              <a:rPr kumimoji="1" lang="en-US" altLang="ja-JP" sz="1400" dirty="0" smtClean="0"/>
              <a:t>E: Main sail height 		:400</a:t>
            </a:r>
          </a:p>
          <a:p>
            <a:r>
              <a:rPr lang="en-US" altLang="ja-JP" sz="1400" dirty="0" smtClean="0"/>
              <a:t>F: Boom cover</a:t>
            </a:r>
            <a:r>
              <a:rPr kumimoji="1" lang="en-US" altLang="ja-JP" sz="1400" dirty="0" smtClean="0"/>
              <a:t> point-1		: 500</a:t>
            </a:r>
          </a:p>
          <a:p>
            <a:r>
              <a:rPr lang="en-US" altLang="ja-JP" sz="1400" dirty="0" smtClean="0"/>
              <a:t>G: Boom cover point-2	: 500</a:t>
            </a:r>
          </a:p>
          <a:p>
            <a:r>
              <a:rPr kumimoji="1" lang="en-US" altLang="ja-JP" sz="1400" dirty="0" smtClean="0"/>
              <a:t>H: Boom end to Reef-1	: 930 </a:t>
            </a:r>
          </a:p>
          <a:p>
            <a:r>
              <a:rPr lang="en-US" altLang="ja-JP" sz="1400" dirty="0" smtClean="0"/>
              <a:t>I: Boom end to Reef-2		: 1600</a:t>
            </a:r>
          </a:p>
          <a:p>
            <a:r>
              <a:rPr kumimoji="1" lang="en-US" altLang="ja-JP" sz="1400" dirty="0" smtClean="0"/>
              <a:t>J: Boom height		: 230</a:t>
            </a:r>
          </a:p>
          <a:p>
            <a:r>
              <a:rPr lang="en-US" altLang="ja-JP" sz="1400" dirty="0" smtClean="0"/>
              <a:t>K: Lazy jack point-1		: 1200</a:t>
            </a:r>
          </a:p>
          <a:p>
            <a:r>
              <a:rPr kumimoji="1" lang="en-US" altLang="ja-JP" sz="1400" dirty="0" smtClean="0"/>
              <a:t>L: </a:t>
            </a:r>
            <a:r>
              <a:rPr lang="en-US" altLang="ja-JP" sz="1400" dirty="0" smtClean="0"/>
              <a:t>Lazy </a:t>
            </a:r>
            <a:r>
              <a:rPr lang="en-US" altLang="ja-JP" sz="1400" dirty="0"/>
              <a:t>jack </a:t>
            </a:r>
            <a:r>
              <a:rPr lang="en-US" altLang="ja-JP" sz="1400" dirty="0" smtClean="0"/>
              <a:t>point-2</a:t>
            </a:r>
            <a:r>
              <a:rPr lang="en-US" altLang="ja-JP" sz="1400" dirty="0"/>
              <a:t>	</a:t>
            </a:r>
            <a:r>
              <a:rPr lang="en-US" altLang="ja-JP" sz="1400" dirty="0" smtClean="0"/>
              <a:t>	: 2500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M: </a:t>
            </a:r>
            <a:r>
              <a:rPr lang="en-US" altLang="ja-JP" sz="1400" dirty="0"/>
              <a:t>Lazy jack </a:t>
            </a:r>
            <a:r>
              <a:rPr lang="en-US" altLang="ja-JP" sz="1400" dirty="0" smtClean="0"/>
              <a:t>point-3</a:t>
            </a:r>
            <a:r>
              <a:rPr lang="en-US" altLang="ja-JP" sz="1400" dirty="0"/>
              <a:t>	</a:t>
            </a:r>
            <a:r>
              <a:rPr lang="en-US" altLang="ja-JP" sz="1400" dirty="0" smtClean="0"/>
              <a:t>	: 3800</a:t>
            </a:r>
          </a:p>
          <a:p>
            <a:r>
              <a:rPr lang="en-US" altLang="ja-JP" sz="1400" dirty="0" smtClean="0"/>
              <a:t>N: </a:t>
            </a:r>
            <a:r>
              <a:rPr lang="en-US" altLang="ja-JP" sz="1400" dirty="0"/>
              <a:t>Lazy jack </a:t>
            </a:r>
            <a:r>
              <a:rPr lang="en-US" altLang="ja-JP" sz="1400" dirty="0" smtClean="0"/>
              <a:t>point-4</a:t>
            </a:r>
            <a:r>
              <a:rPr lang="en-US" altLang="ja-JP" sz="1400" dirty="0"/>
              <a:t>	</a:t>
            </a:r>
            <a:r>
              <a:rPr lang="en-US" altLang="ja-JP" sz="1400" dirty="0" smtClean="0"/>
              <a:t>	: 5100 </a:t>
            </a:r>
            <a:r>
              <a:rPr kumimoji="1" lang="en-US" altLang="ja-JP" sz="1400" dirty="0" smtClean="0"/>
              <a:t>		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001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202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Office Theme</vt:lpstr>
      <vt:lpstr>PowerPoint Presentation</vt:lpstr>
      <vt:lpstr>PowerPoint Presentation</vt:lpstr>
    </vt:vector>
  </TitlesOfParts>
  <Company>WDC,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Hiroshi Deki</dc:creator>
  <cp:lastModifiedBy>Hiroshi Deki</cp:lastModifiedBy>
  <cp:revision>15</cp:revision>
  <dcterms:created xsi:type="dcterms:W3CDTF">2021-04-23T20:58:33Z</dcterms:created>
  <dcterms:modified xsi:type="dcterms:W3CDTF">2021-05-06T00:02:22Z</dcterms:modified>
</cp:coreProperties>
</file>